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3" r:id="rId5"/>
    <p:sldId id="264" r:id="rId6"/>
    <p:sldId id="260" r:id="rId7"/>
    <p:sldId id="261" r:id="rId8"/>
    <p:sldId id="259" r:id="rId9"/>
    <p:sldId id="262" r:id="rId10"/>
    <p:sldId id="265" r:id="rId11"/>
    <p:sldId id="266" r:id="rId1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9901"/>
    <a:srgbClr val="F794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1" d="100"/>
          <a:sy n="61" d="100"/>
        </p:scale>
        <p:origin x="84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747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729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145" y="1409252"/>
            <a:ext cx="5660114" cy="566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1"/>
          <p:cNvSpPr/>
          <p:nvPr/>
        </p:nvSpPr>
        <p:spPr>
          <a:xfrm>
            <a:off x="523943" y="1710143"/>
            <a:ext cx="10868405" cy="174067"/>
          </a:xfrm>
          <a:prstGeom prst="rect">
            <a:avLst/>
          </a:prstGeom>
          <a:solidFill>
            <a:srgbClr val="EA9901"/>
          </a:solidFill>
          <a:ln/>
        </p:spPr>
        <p:txBody>
          <a:bodyPr wrap="square" rtlCol="0" anchor="ctr"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ru-RU" sz="2800" b="1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ru-RU" sz="2800" b="1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ru-RU" sz="3600" b="1" dirty="0">
              <a:solidFill>
                <a:srgbClr val="000000"/>
              </a:solidFill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000000"/>
                </a:solidFill>
              </a:rPr>
              <a:t>от практической подготовки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000000"/>
                </a:solidFill>
              </a:rPr>
              <a:t>                    к трудоустройству.</a:t>
            </a:r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203757" y="4094239"/>
            <a:ext cx="2769748" cy="2605663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ый треугольник 12"/>
          <p:cNvSpPr/>
          <p:nvPr/>
        </p:nvSpPr>
        <p:spPr>
          <a:xfrm>
            <a:off x="462490" y="3879093"/>
            <a:ext cx="2769748" cy="2605663"/>
          </a:xfrm>
          <a:prstGeom prst="rtTriangl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E8C1DD-CC7A-4132-BFEB-1F4272579AE6}"/>
              </a:ext>
            </a:extLst>
          </p:cNvPr>
          <p:cNvSpPr txBox="1"/>
          <p:nvPr/>
        </p:nvSpPr>
        <p:spPr>
          <a:xfrm>
            <a:off x="654933" y="479037"/>
            <a:ext cx="994934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</a:rPr>
              <a:t>Модель непрерывного профессионального сопровождения лиц с РАС: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3046576" y="2469735"/>
            <a:ext cx="6340980" cy="36471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000000"/>
                </a:solidFill>
              </a:rPr>
              <a:t>Специалист, сопровождающий участника программы, на первых этапах может непосредственно помогать ему в выполнении трудовых задач и налаживать коммуникацию между участником программы и остальными работниками</a:t>
            </a:r>
            <a:r>
              <a:rPr lang="ru-RU" sz="2400" dirty="0">
                <a:solidFill>
                  <a:srgbClr val="000000"/>
                </a:solidFill>
              </a:rPr>
              <a:t>.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1454727" y="2909455"/>
            <a:ext cx="6650182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endParaRPr lang="en-US" sz="1400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62"/>
          <a:stretch/>
        </p:blipFill>
        <p:spPr bwMode="auto">
          <a:xfrm>
            <a:off x="9939550" y="2909455"/>
            <a:ext cx="1861458" cy="364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id="{C8471AA2-2608-45F5-9475-44EC1672FB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354"/>
          <a:stretch/>
        </p:blipFill>
        <p:spPr bwMode="auto">
          <a:xfrm>
            <a:off x="832284" y="2584879"/>
            <a:ext cx="1774184" cy="364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ый треугольник 11">
            <a:extLst>
              <a:ext uri="{FF2B5EF4-FFF2-40B4-BE49-F238E27FC236}">
                <a16:creationId xmlns:a16="http://schemas.microsoft.com/office/drawing/2014/main" id="{41573D3C-CF1B-4D2E-A23D-AD1DCA41045C}"/>
              </a:ext>
            </a:extLst>
          </p:cNvPr>
          <p:cNvSpPr/>
          <p:nvPr/>
        </p:nvSpPr>
        <p:spPr>
          <a:xfrm>
            <a:off x="672293" y="1976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ый треугольник 12">
            <a:extLst>
              <a:ext uri="{FF2B5EF4-FFF2-40B4-BE49-F238E27FC236}">
                <a16:creationId xmlns:a16="http://schemas.microsoft.com/office/drawing/2014/main" id="{E8195A3E-EE4F-4E3B-A9F1-4E2AB7283471}"/>
              </a:ext>
            </a:extLst>
          </p:cNvPr>
          <p:cNvSpPr/>
          <p:nvPr/>
        </p:nvSpPr>
        <p:spPr>
          <a:xfrm>
            <a:off x="824693" y="3500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ый треугольник 13">
            <a:extLst>
              <a:ext uri="{FF2B5EF4-FFF2-40B4-BE49-F238E27FC236}">
                <a16:creationId xmlns:a16="http://schemas.microsoft.com/office/drawing/2014/main" id="{C477A9B0-9978-4FB9-BAAD-793DD3D6D285}"/>
              </a:ext>
            </a:extLst>
          </p:cNvPr>
          <p:cNvSpPr/>
          <p:nvPr/>
        </p:nvSpPr>
        <p:spPr>
          <a:xfrm>
            <a:off x="977093" y="5024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ый треугольник 14">
            <a:extLst>
              <a:ext uri="{FF2B5EF4-FFF2-40B4-BE49-F238E27FC236}">
                <a16:creationId xmlns:a16="http://schemas.microsoft.com/office/drawing/2014/main" id="{E9AC09FC-F18E-4B40-ABA9-7FDEAF26B929}"/>
              </a:ext>
            </a:extLst>
          </p:cNvPr>
          <p:cNvSpPr/>
          <p:nvPr/>
        </p:nvSpPr>
        <p:spPr>
          <a:xfrm>
            <a:off x="1129493" y="6548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ый треугольник 15">
            <a:extLst>
              <a:ext uri="{FF2B5EF4-FFF2-40B4-BE49-F238E27FC236}">
                <a16:creationId xmlns:a16="http://schemas.microsoft.com/office/drawing/2014/main" id="{0373C117-CE0A-4309-A868-2DF7A3307910}"/>
              </a:ext>
            </a:extLst>
          </p:cNvPr>
          <p:cNvSpPr/>
          <p:nvPr/>
        </p:nvSpPr>
        <p:spPr>
          <a:xfrm>
            <a:off x="1281893" y="8072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ый треугольник 16">
            <a:extLst>
              <a:ext uri="{FF2B5EF4-FFF2-40B4-BE49-F238E27FC236}">
                <a16:creationId xmlns:a16="http://schemas.microsoft.com/office/drawing/2014/main" id="{33E5D561-B309-4E7C-A996-6AB6EFA64C8D}"/>
              </a:ext>
            </a:extLst>
          </p:cNvPr>
          <p:cNvSpPr/>
          <p:nvPr/>
        </p:nvSpPr>
        <p:spPr>
          <a:xfrm>
            <a:off x="1434293" y="9596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ый треугольник 17">
            <a:extLst>
              <a:ext uri="{FF2B5EF4-FFF2-40B4-BE49-F238E27FC236}">
                <a16:creationId xmlns:a16="http://schemas.microsoft.com/office/drawing/2014/main" id="{64F99F4B-74CD-4E34-BC24-5BFB4995011E}"/>
              </a:ext>
            </a:extLst>
          </p:cNvPr>
          <p:cNvSpPr/>
          <p:nvPr/>
        </p:nvSpPr>
        <p:spPr>
          <a:xfrm>
            <a:off x="1586693" y="11120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ый треугольник 18">
            <a:extLst>
              <a:ext uri="{FF2B5EF4-FFF2-40B4-BE49-F238E27FC236}">
                <a16:creationId xmlns:a16="http://schemas.microsoft.com/office/drawing/2014/main" id="{81A91C64-1C9C-43EF-AC18-902F2FD817CC}"/>
              </a:ext>
            </a:extLst>
          </p:cNvPr>
          <p:cNvSpPr/>
          <p:nvPr/>
        </p:nvSpPr>
        <p:spPr>
          <a:xfrm>
            <a:off x="1739093" y="12644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ый треугольник 19">
            <a:extLst>
              <a:ext uri="{FF2B5EF4-FFF2-40B4-BE49-F238E27FC236}">
                <a16:creationId xmlns:a16="http://schemas.microsoft.com/office/drawing/2014/main" id="{C30AF31D-704B-44FE-947D-25B7461627AE}"/>
              </a:ext>
            </a:extLst>
          </p:cNvPr>
          <p:cNvSpPr/>
          <p:nvPr/>
        </p:nvSpPr>
        <p:spPr>
          <a:xfrm>
            <a:off x="1891493" y="14168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ый треугольник 20">
            <a:extLst>
              <a:ext uri="{FF2B5EF4-FFF2-40B4-BE49-F238E27FC236}">
                <a16:creationId xmlns:a16="http://schemas.microsoft.com/office/drawing/2014/main" id="{5D6585F7-08FD-4EDA-BC9F-9CFFC00887B7}"/>
              </a:ext>
            </a:extLst>
          </p:cNvPr>
          <p:cNvSpPr/>
          <p:nvPr/>
        </p:nvSpPr>
        <p:spPr>
          <a:xfrm>
            <a:off x="2043893" y="15692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ый треугольник 21">
            <a:extLst>
              <a:ext uri="{FF2B5EF4-FFF2-40B4-BE49-F238E27FC236}">
                <a16:creationId xmlns:a16="http://schemas.microsoft.com/office/drawing/2014/main" id="{3CD16EA9-0615-4793-AC5B-8D4D51EC3948}"/>
              </a:ext>
            </a:extLst>
          </p:cNvPr>
          <p:cNvSpPr/>
          <p:nvPr/>
        </p:nvSpPr>
        <p:spPr>
          <a:xfrm>
            <a:off x="2196293" y="17216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ый треугольник 22">
            <a:extLst>
              <a:ext uri="{FF2B5EF4-FFF2-40B4-BE49-F238E27FC236}">
                <a16:creationId xmlns:a16="http://schemas.microsoft.com/office/drawing/2014/main" id="{7AD0AE53-656A-4521-AC12-0867BB885DE8}"/>
              </a:ext>
            </a:extLst>
          </p:cNvPr>
          <p:cNvSpPr/>
          <p:nvPr/>
        </p:nvSpPr>
        <p:spPr>
          <a:xfrm>
            <a:off x="2348693" y="18740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ый треугольник 23">
            <a:extLst>
              <a:ext uri="{FF2B5EF4-FFF2-40B4-BE49-F238E27FC236}">
                <a16:creationId xmlns:a16="http://schemas.microsoft.com/office/drawing/2014/main" id="{E78C637A-9AA3-4788-A9CF-37E933BD7F2C}"/>
              </a:ext>
            </a:extLst>
          </p:cNvPr>
          <p:cNvSpPr/>
          <p:nvPr/>
        </p:nvSpPr>
        <p:spPr>
          <a:xfrm>
            <a:off x="2501093" y="20264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ый треугольник 24">
            <a:extLst>
              <a:ext uri="{FF2B5EF4-FFF2-40B4-BE49-F238E27FC236}">
                <a16:creationId xmlns:a16="http://schemas.microsoft.com/office/drawing/2014/main" id="{3BE4F716-A6E9-4027-9ABD-4AB991265FFE}"/>
              </a:ext>
            </a:extLst>
          </p:cNvPr>
          <p:cNvSpPr/>
          <p:nvPr/>
        </p:nvSpPr>
        <p:spPr>
          <a:xfrm>
            <a:off x="3458836" y="1976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ый треугольник 26">
            <a:extLst>
              <a:ext uri="{FF2B5EF4-FFF2-40B4-BE49-F238E27FC236}">
                <a16:creationId xmlns:a16="http://schemas.microsoft.com/office/drawing/2014/main" id="{49A4B5C5-4548-4EAF-BDC2-349BC979784B}"/>
              </a:ext>
            </a:extLst>
          </p:cNvPr>
          <p:cNvSpPr/>
          <p:nvPr/>
        </p:nvSpPr>
        <p:spPr>
          <a:xfrm>
            <a:off x="3611236" y="3500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ый треугольник 27">
            <a:extLst>
              <a:ext uri="{FF2B5EF4-FFF2-40B4-BE49-F238E27FC236}">
                <a16:creationId xmlns:a16="http://schemas.microsoft.com/office/drawing/2014/main" id="{E993BC7A-7235-4D2C-888F-5AD5912BE05E}"/>
              </a:ext>
            </a:extLst>
          </p:cNvPr>
          <p:cNvSpPr/>
          <p:nvPr/>
        </p:nvSpPr>
        <p:spPr>
          <a:xfrm>
            <a:off x="3763636" y="5024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ый треугольник 28">
            <a:extLst>
              <a:ext uri="{FF2B5EF4-FFF2-40B4-BE49-F238E27FC236}">
                <a16:creationId xmlns:a16="http://schemas.microsoft.com/office/drawing/2014/main" id="{CF29789E-F6C3-4969-8CFF-9A53DAF76A96}"/>
              </a:ext>
            </a:extLst>
          </p:cNvPr>
          <p:cNvSpPr/>
          <p:nvPr/>
        </p:nvSpPr>
        <p:spPr>
          <a:xfrm>
            <a:off x="3916036" y="6548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ый треугольник 29">
            <a:extLst>
              <a:ext uri="{FF2B5EF4-FFF2-40B4-BE49-F238E27FC236}">
                <a16:creationId xmlns:a16="http://schemas.microsoft.com/office/drawing/2014/main" id="{F2F40384-940D-40C2-99E7-38EB390B1757}"/>
              </a:ext>
            </a:extLst>
          </p:cNvPr>
          <p:cNvSpPr/>
          <p:nvPr/>
        </p:nvSpPr>
        <p:spPr>
          <a:xfrm>
            <a:off x="4068436" y="8072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ый треугольник 30">
            <a:extLst>
              <a:ext uri="{FF2B5EF4-FFF2-40B4-BE49-F238E27FC236}">
                <a16:creationId xmlns:a16="http://schemas.microsoft.com/office/drawing/2014/main" id="{1ACD37F6-1AED-43B1-9DEC-243DE9D4BC02}"/>
              </a:ext>
            </a:extLst>
          </p:cNvPr>
          <p:cNvSpPr/>
          <p:nvPr/>
        </p:nvSpPr>
        <p:spPr>
          <a:xfrm>
            <a:off x="4220836" y="9596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ый треугольник 31">
            <a:extLst>
              <a:ext uri="{FF2B5EF4-FFF2-40B4-BE49-F238E27FC236}">
                <a16:creationId xmlns:a16="http://schemas.microsoft.com/office/drawing/2014/main" id="{1890ADF2-36AB-4222-8014-2457D463ED5F}"/>
              </a:ext>
            </a:extLst>
          </p:cNvPr>
          <p:cNvSpPr/>
          <p:nvPr/>
        </p:nvSpPr>
        <p:spPr>
          <a:xfrm>
            <a:off x="4373236" y="11120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ый треугольник 32">
            <a:extLst>
              <a:ext uri="{FF2B5EF4-FFF2-40B4-BE49-F238E27FC236}">
                <a16:creationId xmlns:a16="http://schemas.microsoft.com/office/drawing/2014/main" id="{7DE843F9-C91F-48AF-805A-DFEB7775C39A}"/>
              </a:ext>
            </a:extLst>
          </p:cNvPr>
          <p:cNvSpPr/>
          <p:nvPr/>
        </p:nvSpPr>
        <p:spPr>
          <a:xfrm>
            <a:off x="4525636" y="12644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ый треугольник 33">
            <a:extLst>
              <a:ext uri="{FF2B5EF4-FFF2-40B4-BE49-F238E27FC236}">
                <a16:creationId xmlns:a16="http://schemas.microsoft.com/office/drawing/2014/main" id="{7CF0B871-8A6D-4FED-A06A-F353B4BE14E4}"/>
              </a:ext>
            </a:extLst>
          </p:cNvPr>
          <p:cNvSpPr/>
          <p:nvPr/>
        </p:nvSpPr>
        <p:spPr>
          <a:xfrm>
            <a:off x="4678036" y="14168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ый треугольник 34">
            <a:extLst>
              <a:ext uri="{FF2B5EF4-FFF2-40B4-BE49-F238E27FC236}">
                <a16:creationId xmlns:a16="http://schemas.microsoft.com/office/drawing/2014/main" id="{41DCD7F8-CFCF-45B2-B440-438C225B0DA7}"/>
              </a:ext>
            </a:extLst>
          </p:cNvPr>
          <p:cNvSpPr/>
          <p:nvPr/>
        </p:nvSpPr>
        <p:spPr>
          <a:xfrm>
            <a:off x="4830436" y="15692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ый треугольник 35">
            <a:extLst>
              <a:ext uri="{FF2B5EF4-FFF2-40B4-BE49-F238E27FC236}">
                <a16:creationId xmlns:a16="http://schemas.microsoft.com/office/drawing/2014/main" id="{49CD41C3-1021-4882-B97F-C1251A9372A6}"/>
              </a:ext>
            </a:extLst>
          </p:cNvPr>
          <p:cNvSpPr/>
          <p:nvPr/>
        </p:nvSpPr>
        <p:spPr>
          <a:xfrm>
            <a:off x="4982836" y="17216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ый треугольник 36">
            <a:extLst>
              <a:ext uri="{FF2B5EF4-FFF2-40B4-BE49-F238E27FC236}">
                <a16:creationId xmlns:a16="http://schemas.microsoft.com/office/drawing/2014/main" id="{88BB75C8-5B4A-424A-A5CE-C7249323FE15}"/>
              </a:ext>
            </a:extLst>
          </p:cNvPr>
          <p:cNvSpPr/>
          <p:nvPr/>
        </p:nvSpPr>
        <p:spPr>
          <a:xfrm>
            <a:off x="5135236" y="187408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ый треугольник 37">
            <a:extLst>
              <a:ext uri="{FF2B5EF4-FFF2-40B4-BE49-F238E27FC236}">
                <a16:creationId xmlns:a16="http://schemas.microsoft.com/office/drawing/2014/main" id="{BFE4A27B-F4DE-4162-890D-5A4AD4FDB3A7}"/>
              </a:ext>
            </a:extLst>
          </p:cNvPr>
          <p:cNvSpPr/>
          <p:nvPr/>
        </p:nvSpPr>
        <p:spPr>
          <a:xfrm>
            <a:off x="6397779" y="178497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ый треугольник 38">
            <a:extLst>
              <a:ext uri="{FF2B5EF4-FFF2-40B4-BE49-F238E27FC236}">
                <a16:creationId xmlns:a16="http://schemas.microsoft.com/office/drawing/2014/main" id="{AD12B7E5-DD4C-4B94-A6AF-ECAE4C3627BC}"/>
              </a:ext>
            </a:extLst>
          </p:cNvPr>
          <p:cNvSpPr/>
          <p:nvPr/>
        </p:nvSpPr>
        <p:spPr>
          <a:xfrm>
            <a:off x="6550179" y="330897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ый треугольник 39">
            <a:extLst>
              <a:ext uri="{FF2B5EF4-FFF2-40B4-BE49-F238E27FC236}">
                <a16:creationId xmlns:a16="http://schemas.microsoft.com/office/drawing/2014/main" id="{494DAE50-CA77-4C35-B404-697E1A1B2320}"/>
              </a:ext>
            </a:extLst>
          </p:cNvPr>
          <p:cNvSpPr/>
          <p:nvPr/>
        </p:nvSpPr>
        <p:spPr>
          <a:xfrm>
            <a:off x="6702579" y="483297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ый треугольник 40">
            <a:extLst>
              <a:ext uri="{FF2B5EF4-FFF2-40B4-BE49-F238E27FC236}">
                <a16:creationId xmlns:a16="http://schemas.microsoft.com/office/drawing/2014/main" id="{0FFC4B99-29CB-483C-A212-1CEA14200256}"/>
              </a:ext>
            </a:extLst>
          </p:cNvPr>
          <p:cNvSpPr/>
          <p:nvPr/>
        </p:nvSpPr>
        <p:spPr>
          <a:xfrm>
            <a:off x="6854979" y="635697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ый треугольник 41">
            <a:extLst>
              <a:ext uri="{FF2B5EF4-FFF2-40B4-BE49-F238E27FC236}">
                <a16:creationId xmlns:a16="http://schemas.microsoft.com/office/drawing/2014/main" id="{08FEFB29-1BAA-405D-A0A9-BF8C5DAA42A3}"/>
              </a:ext>
            </a:extLst>
          </p:cNvPr>
          <p:cNvSpPr/>
          <p:nvPr/>
        </p:nvSpPr>
        <p:spPr>
          <a:xfrm>
            <a:off x="7007379" y="788097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ый треугольник 42">
            <a:extLst>
              <a:ext uri="{FF2B5EF4-FFF2-40B4-BE49-F238E27FC236}">
                <a16:creationId xmlns:a16="http://schemas.microsoft.com/office/drawing/2014/main" id="{4D0B0B95-FBA8-4413-8618-B267EAF6A9E6}"/>
              </a:ext>
            </a:extLst>
          </p:cNvPr>
          <p:cNvSpPr/>
          <p:nvPr/>
        </p:nvSpPr>
        <p:spPr>
          <a:xfrm>
            <a:off x="7159779" y="940497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ый треугольник 43">
            <a:extLst>
              <a:ext uri="{FF2B5EF4-FFF2-40B4-BE49-F238E27FC236}">
                <a16:creationId xmlns:a16="http://schemas.microsoft.com/office/drawing/2014/main" id="{454946C6-A2B8-4B94-B259-BD275B9BBE9F}"/>
              </a:ext>
            </a:extLst>
          </p:cNvPr>
          <p:cNvSpPr/>
          <p:nvPr/>
        </p:nvSpPr>
        <p:spPr>
          <a:xfrm>
            <a:off x="7312179" y="1092897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ый треугольник 44">
            <a:extLst>
              <a:ext uri="{FF2B5EF4-FFF2-40B4-BE49-F238E27FC236}">
                <a16:creationId xmlns:a16="http://schemas.microsoft.com/office/drawing/2014/main" id="{2468EEC9-CD8E-448B-853E-04313920118A}"/>
              </a:ext>
            </a:extLst>
          </p:cNvPr>
          <p:cNvSpPr/>
          <p:nvPr/>
        </p:nvSpPr>
        <p:spPr>
          <a:xfrm>
            <a:off x="7464579" y="1245297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ый треугольник 45">
            <a:extLst>
              <a:ext uri="{FF2B5EF4-FFF2-40B4-BE49-F238E27FC236}">
                <a16:creationId xmlns:a16="http://schemas.microsoft.com/office/drawing/2014/main" id="{1707ABEF-C4E5-4B5E-86A7-16298FD082E6}"/>
              </a:ext>
            </a:extLst>
          </p:cNvPr>
          <p:cNvSpPr/>
          <p:nvPr/>
        </p:nvSpPr>
        <p:spPr>
          <a:xfrm>
            <a:off x="7616979" y="1397697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ый треугольник 46">
            <a:extLst>
              <a:ext uri="{FF2B5EF4-FFF2-40B4-BE49-F238E27FC236}">
                <a16:creationId xmlns:a16="http://schemas.microsoft.com/office/drawing/2014/main" id="{F236E834-709E-4A11-8B11-914FF5CDF90D}"/>
              </a:ext>
            </a:extLst>
          </p:cNvPr>
          <p:cNvSpPr/>
          <p:nvPr/>
        </p:nvSpPr>
        <p:spPr>
          <a:xfrm>
            <a:off x="7769379" y="1550097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ый треугольник 47">
            <a:extLst>
              <a:ext uri="{FF2B5EF4-FFF2-40B4-BE49-F238E27FC236}">
                <a16:creationId xmlns:a16="http://schemas.microsoft.com/office/drawing/2014/main" id="{B81AC367-3FEF-41BA-AD2C-6DB907D2F24E}"/>
              </a:ext>
            </a:extLst>
          </p:cNvPr>
          <p:cNvSpPr/>
          <p:nvPr/>
        </p:nvSpPr>
        <p:spPr>
          <a:xfrm>
            <a:off x="7921779" y="1702497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ый треугольник 48">
            <a:extLst>
              <a:ext uri="{FF2B5EF4-FFF2-40B4-BE49-F238E27FC236}">
                <a16:creationId xmlns:a16="http://schemas.microsoft.com/office/drawing/2014/main" id="{E57DF385-A5C5-45C3-B2FE-88B7D6AC3B11}"/>
              </a:ext>
            </a:extLst>
          </p:cNvPr>
          <p:cNvSpPr/>
          <p:nvPr/>
        </p:nvSpPr>
        <p:spPr>
          <a:xfrm>
            <a:off x="8074179" y="1854897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ый треугольник 49">
            <a:extLst>
              <a:ext uri="{FF2B5EF4-FFF2-40B4-BE49-F238E27FC236}">
                <a16:creationId xmlns:a16="http://schemas.microsoft.com/office/drawing/2014/main" id="{2A6320BB-FA88-423A-AB7D-9543C49501DD}"/>
              </a:ext>
            </a:extLst>
          </p:cNvPr>
          <p:cNvSpPr/>
          <p:nvPr/>
        </p:nvSpPr>
        <p:spPr>
          <a:xfrm>
            <a:off x="8226579" y="2007297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ый треугольник 50">
            <a:extLst>
              <a:ext uri="{FF2B5EF4-FFF2-40B4-BE49-F238E27FC236}">
                <a16:creationId xmlns:a16="http://schemas.microsoft.com/office/drawing/2014/main" id="{F1E18DF7-02EE-4086-B511-4202F1C08195}"/>
              </a:ext>
            </a:extLst>
          </p:cNvPr>
          <p:cNvSpPr/>
          <p:nvPr/>
        </p:nvSpPr>
        <p:spPr>
          <a:xfrm>
            <a:off x="9170779" y="21313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ый треугольник 51">
            <a:extLst>
              <a:ext uri="{FF2B5EF4-FFF2-40B4-BE49-F238E27FC236}">
                <a16:creationId xmlns:a16="http://schemas.microsoft.com/office/drawing/2014/main" id="{36C910B1-6600-4F6B-A5B9-347D6941D016}"/>
              </a:ext>
            </a:extLst>
          </p:cNvPr>
          <p:cNvSpPr/>
          <p:nvPr/>
        </p:nvSpPr>
        <p:spPr>
          <a:xfrm>
            <a:off x="9323179" y="36553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ый треугольник 52">
            <a:extLst>
              <a:ext uri="{FF2B5EF4-FFF2-40B4-BE49-F238E27FC236}">
                <a16:creationId xmlns:a16="http://schemas.microsoft.com/office/drawing/2014/main" id="{D08EF639-4928-4E5D-A721-072A6C5055E1}"/>
              </a:ext>
            </a:extLst>
          </p:cNvPr>
          <p:cNvSpPr/>
          <p:nvPr/>
        </p:nvSpPr>
        <p:spPr>
          <a:xfrm>
            <a:off x="9475579" y="51793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ый треугольник 53">
            <a:extLst>
              <a:ext uri="{FF2B5EF4-FFF2-40B4-BE49-F238E27FC236}">
                <a16:creationId xmlns:a16="http://schemas.microsoft.com/office/drawing/2014/main" id="{55E0E1C2-2738-4C8B-929D-7BAB74062C01}"/>
              </a:ext>
            </a:extLst>
          </p:cNvPr>
          <p:cNvSpPr/>
          <p:nvPr/>
        </p:nvSpPr>
        <p:spPr>
          <a:xfrm>
            <a:off x="9627979" y="67033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ый треугольник 54">
            <a:extLst>
              <a:ext uri="{FF2B5EF4-FFF2-40B4-BE49-F238E27FC236}">
                <a16:creationId xmlns:a16="http://schemas.microsoft.com/office/drawing/2014/main" id="{2B2A7A88-39C0-4E0C-94F5-363034F3A042}"/>
              </a:ext>
            </a:extLst>
          </p:cNvPr>
          <p:cNvSpPr/>
          <p:nvPr/>
        </p:nvSpPr>
        <p:spPr>
          <a:xfrm>
            <a:off x="9780379" y="82273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ый треугольник 55">
            <a:extLst>
              <a:ext uri="{FF2B5EF4-FFF2-40B4-BE49-F238E27FC236}">
                <a16:creationId xmlns:a16="http://schemas.microsoft.com/office/drawing/2014/main" id="{66CA43E1-BE40-4CDD-BA42-CF725C1E0090}"/>
              </a:ext>
            </a:extLst>
          </p:cNvPr>
          <p:cNvSpPr/>
          <p:nvPr/>
        </p:nvSpPr>
        <p:spPr>
          <a:xfrm>
            <a:off x="9932779" y="97513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ый треугольник 56">
            <a:extLst>
              <a:ext uri="{FF2B5EF4-FFF2-40B4-BE49-F238E27FC236}">
                <a16:creationId xmlns:a16="http://schemas.microsoft.com/office/drawing/2014/main" id="{E2D7A75C-E2BE-4F0E-8337-62FDAE5EBBBF}"/>
              </a:ext>
            </a:extLst>
          </p:cNvPr>
          <p:cNvSpPr/>
          <p:nvPr/>
        </p:nvSpPr>
        <p:spPr>
          <a:xfrm>
            <a:off x="10085179" y="112753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ый треугольник 57">
            <a:extLst>
              <a:ext uri="{FF2B5EF4-FFF2-40B4-BE49-F238E27FC236}">
                <a16:creationId xmlns:a16="http://schemas.microsoft.com/office/drawing/2014/main" id="{A9186E1D-4B70-42DE-AC7D-1A03879E3422}"/>
              </a:ext>
            </a:extLst>
          </p:cNvPr>
          <p:cNvSpPr/>
          <p:nvPr/>
        </p:nvSpPr>
        <p:spPr>
          <a:xfrm>
            <a:off x="10237579" y="127993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ый треугольник 58">
            <a:extLst>
              <a:ext uri="{FF2B5EF4-FFF2-40B4-BE49-F238E27FC236}">
                <a16:creationId xmlns:a16="http://schemas.microsoft.com/office/drawing/2014/main" id="{391FFC8B-3127-4D35-B613-1162EAB429DF}"/>
              </a:ext>
            </a:extLst>
          </p:cNvPr>
          <p:cNvSpPr/>
          <p:nvPr/>
        </p:nvSpPr>
        <p:spPr>
          <a:xfrm>
            <a:off x="10389979" y="143233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ый треугольник 59">
            <a:extLst>
              <a:ext uri="{FF2B5EF4-FFF2-40B4-BE49-F238E27FC236}">
                <a16:creationId xmlns:a16="http://schemas.microsoft.com/office/drawing/2014/main" id="{93DC998F-E577-40F1-B629-F58A9F539CAF}"/>
              </a:ext>
            </a:extLst>
          </p:cNvPr>
          <p:cNvSpPr/>
          <p:nvPr/>
        </p:nvSpPr>
        <p:spPr>
          <a:xfrm>
            <a:off x="10542379" y="158473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ый треугольник 60">
            <a:extLst>
              <a:ext uri="{FF2B5EF4-FFF2-40B4-BE49-F238E27FC236}">
                <a16:creationId xmlns:a16="http://schemas.microsoft.com/office/drawing/2014/main" id="{9CDAD7FE-99DA-4724-8385-A85F53071FE8}"/>
              </a:ext>
            </a:extLst>
          </p:cNvPr>
          <p:cNvSpPr/>
          <p:nvPr/>
        </p:nvSpPr>
        <p:spPr>
          <a:xfrm>
            <a:off x="10694779" y="173713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ый треугольник 61">
            <a:extLst>
              <a:ext uri="{FF2B5EF4-FFF2-40B4-BE49-F238E27FC236}">
                <a16:creationId xmlns:a16="http://schemas.microsoft.com/office/drawing/2014/main" id="{F34D1A18-A818-48A1-9AC2-40EFDC9F4F92}"/>
              </a:ext>
            </a:extLst>
          </p:cNvPr>
          <p:cNvSpPr/>
          <p:nvPr/>
        </p:nvSpPr>
        <p:spPr>
          <a:xfrm>
            <a:off x="10847179" y="188953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ый треугольник 62">
            <a:extLst>
              <a:ext uri="{FF2B5EF4-FFF2-40B4-BE49-F238E27FC236}">
                <a16:creationId xmlns:a16="http://schemas.microsoft.com/office/drawing/2014/main" id="{BC2A4877-6C9B-4BE7-9C6D-45BD12BC4FEE}"/>
              </a:ext>
            </a:extLst>
          </p:cNvPr>
          <p:cNvSpPr/>
          <p:nvPr/>
        </p:nvSpPr>
        <p:spPr>
          <a:xfrm>
            <a:off x="10999579" y="2041935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786213" y="158098"/>
            <a:ext cx="6443529" cy="49864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50000"/>
              </a:lnSpc>
              <a:buNone/>
            </a:pPr>
            <a:r>
              <a:rPr lang="ru-RU" sz="2400" b="1" dirty="0">
                <a:solidFill>
                  <a:srgbClr val="000000"/>
                </a:solidFill>
              </a:rPr>
              <a:t>Для того, чтобы завтра человек с аутизмом мог работать на открытом рынке труда, уже сегодня системы образования и поддержки семьи должны функционировать с ориентиром на это.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1454727" y="2909455"/>
            <a:ext cx="6650182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endParaRPr lang="en-US" sz="1400" dirty="0"/>
          </a:p>
        </p:txBody>
      </p:sp>
      <p:pic>
        <p:nvPicPr>
          <p:cNvPr id="7" name="Picture 6" descr="Picture background">
            <a:extLst>
              <a:ext uri="{FF2B5EF4-FFF2-40B4-BE49-F238E27FC236}">
                <a16:creationId xmlns:a16="http://schemas.microsoft.com/office/drawing/2014/main" id="{4B562187-16FA-47CF-8309-56A6644A4F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59" t="1698" r="1359" b="7896"/>
          <a:stretch/>
        </p:blipFill>
        <p:spPr bwMode="auto">
          <a:xfrm>
            <a:off x="6671307" y="1175035"/>
            <a:ext cx="5344965" cy="483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ый треугольник 7">
            <a:extLst>
              <a:ext uri="{FF2B5EF4-FFF2-40B4-BE49-F238E27FC236}">
                <a16:creationId xmlns:a16="http://schemas.microsoft.com/office/drawing/2014/main" id="{6EA21B78-3792-4B58-AE8C-8BAEB536C9F5}"/>
              </a:ext>
            </a:extLst>
          </p:cNvPr>
          <p:cNvSpPr/>
          <p:nvPr/>
        </p:nvSpPr>
        <p:spPr>
          <a:xfrm>
            <a:off x="203757" y="4094239"/>
            <a:ext cx="2769748" cy="2605663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id="{FA05F9AA-E7EA-46EC-BD81-D3BFE0CCD78F}"/>
              </a:ext>
            </a:extLst>
          </p:cNvPr>
          <p:cNvSpPr/>
          <p:nvPr/>
        </p:nvSpPr>
        <p:spPr>
          <a:xfrm>
            <a:off x="462490" y="3879093"/>
            <a:ext cx="2769748" cy="2605663"/>
          </a:xfrm>
          <a:prstGeom prst="rtTriangl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123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072" y="1235257"/>
            <a:ext cx="5157518" cy="515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0"/>
          <p:cNvSpPr/>
          <p:nvPr/>
        </p:nvSpPr>
        <p:spPr>
          <a:xfrm>
            <a:off x="638215" y="452927"/>
            <a:ext cx="9394548" cy="289351"/>
          </a:xfrm>
          <a:prstGeom prst="rect">
            <a:avLst/>
          </a:prstGeom>
          <a:solidFill>
            <a:srgbClr val="F7941D"/>
          </a:solidFill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ru-RU" sz="3600" b="1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endParaRPr lang="ru-RU" sz="3600" b="1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endParaRPr lang="ru-RU" sz="3600" b="1" dirty="0">
              <a:solidFill>
                <a:srgbClr val="00000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638215" y="2720182"/>
            <a:ext cx="5924955" cy="118040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692470" y="4261607"/>
            <a:ext cx="5885076" cy="19279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endParaRPr lang="en-US" sz="2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1A177C-9D4F-411F-93ED-03D4C5C05F51}"/>
              </a:ext>
            </a:extLst>
          </p:cNvPr>
          <p:cNvSpPr txBox="1"/>
          <p:nvPr/>
        </p:nvSpPr>
        <p:spPr>
          <a:xfrm>
            <a:off x="947956" y="1090569"/>
            <a:ext cx="60987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0000"/>
                </a:solidFill>
              </a:rPr>
              <a:t>Различные формы ментальной инвалидности становятся непреодолимым препятствием на пути к трудоустройству.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662AEA-F524-4A9C-B3B8-11686F56CE22}"/>
              </a:ext>
            </a:extLst>
          </p:cNvPr>
          <p:cNvSpPr txBox="1"/>
          <p:nvPr/>
        </p:nvSpPr>
        <p:spPr>
          <a:xfrm>
            <a:off x="947955" y="4496853"/>
            <a:ext cx="57890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0000"/>
                </a:solidFill>
              </a:rPr>
              <a:t>Трудоустройство лиц с РАС требует учета их уникальных особенностей.</a:t>
            </a:r>
          </a:p>
        </p:txBody>
      </p:sp>
      <p:sp>
        <p:nvSpPr>
          <p:cNvPr id="10" name="Прямоугольный треугольник 9">
            <a:extLst>
              <a:ext uri="{FF2B5EF4-FFF2-40B4-BE49-F238E27FC236}">
                <a16:creationId xmlns:a16="http://schemas.microsoft.com/office/drawing/2014/main" id="{FE1BD7F7-F1F1-49E1-8335-620C6D9B7A4B}"/>
              </a:ext>
            </a:extLst>
          </p:cNvPr>
          <p:cNvSpPr/>
          <p:nvPr/>
        </p:nvSpPr>
        <p:spPr>
          <a:xfrm>
            <a:off x="1047648" y="3066720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ый треугольник 17">
            <a:extLst>
              <a:ext uri="{FF2B5EF4-FFF2-40B4-BE49-F238E27FC236}">
                <a16:creationId xmlns:a16="http://schemas.microsoft.com/office/drawing/2014/main" id="{9E03CBBD-9C0D-4344-9C00-96CE49C85BA7}"/>
              </a:ext>
            </a:extLst>
          </p:cNvPr>
          <p:cNvSpPr/>
          <p:nvPr/>
        </p:nvSpPr>
        <p:spPr>
          <a:xfrm>
            <a:off x="1200048" y="3219120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ый треугольник 18">
            <a:extLst>
              <a:ext uri="{FF2B5EF4-FFF2-40B4-BE49-F238E27FC236}">
                <a16:creationId xmlns:a16="http://schemas.microsoft.com/office/drawing/2014/main" id="{EEBA99C7-E546-4DB4-827E-79412350266F}"/>
              </a:ext>
            </a:extLst>
          </p:cNvPr>
          <p:cNvSpPr/>
          <p:nvPr/>
        </p:nvSpPr>
        <p:spPr>
          <a:xfrm>
            <a:off x="1352448" y="3371520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ый треугольник 19">
            <a:extLst>
              <a:ext uri="{FF2B5EF4-FFF2-40B4-BE49-F238E27FC236}">
                <a16:creationId xmlns:a16="http://schemas.microsoft.com/office/drawing/2014/main" id="{BEE98832-EEF6-45D0-88F9-72EF06231902}"/>
              </a:ext>
            </a:extLst>
          </p:cNvPr>
          <p:cNvSpPr/>
          <p:nvPr/>
        </p:nvSpPr>
        <p:spPr>
          <a:xfrm>
            <a:off x="1504848" y="3523920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ый треугольник 20">
            <a:extLst>
              <a:ext uri="{FF2B5EF4-FFF2-40B4-BE49-F238E27FC236}">
                <a16:creationId xmlns:a16="http://schemas.microsoft.com/office/drawing/2014/main" id="{50A22D3D-9AF4-4D0A-A306-25D5C6A105E8}"/>
              </a:ext>
            </a:extLst>
          </p:cNvPr>
          <p:cNvSpPr/>
          <p:nvPr/>
        </p:nvSpPr>
        <p:spPr>
          <a:xfrm>
            <a:off x="1657248" y="3676320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ый треугольник 21">
            <a:extLst>
              <a:ext uri="{FF2B5EF4-FFF2-40B4-BE49-F238E27FC236}">
                <a16:creationId xmlns:a16="http://schemas.microsoft.com/office/drawing/2014/main" id="{56A85178-88A0-4C54-943F-7D3695A2AE26}"/>
              </a:ext>
            </a:extLst>
          </p:cNvPr>
          <p:cNvSpPr/>
          <p:nvPr/>
        </p:nvSpPr>
        <p:spPr>
          <a:xfrm>
            <a:off x="1809648" y="3828720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ый треугольник 22">
            <a:extLst>
              <a:ext uri="{FF2B5EF4-FFF2-40B4-BE49-F238E27FC236}">
                <a16:creationId xmlns:a16="http://schemas.microsoft.com/office/drawing/2014/main" id="{D259C167-B4C3-435E-9085-6B4F25CF125A}"/>
              </a:ext>
            </a:extLst>
          </p:cNvPr>
          <p:cNvSpPr/>
          <p:nvPr/>
        </p:nvSpPr>
        <p:spPr>
          <a:xfrm>
            <a:off x="1962048" y="3981120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ый треугольник 23">
            <a:extLst>
              <a:ext uri="{FF2B5EF4-FFF2-40B4-BE49-F238E27FC236}">
                <a16:creationId xmlns:a16="http://schemas.microsoft.com/office/drawing/2014/main" id="{3528D4D7-9413-42A7-8AC5-0A39282D9F30}"/>
              </a:ext>
            </a:extLst>
          </p:cNvPr>
          <p:cNvSpPr/>
          <p:nvPr/>
        </p:nvSpPr>
        <p:spPr>
          <a:xfrm>
            <a:off x="2777178" y="3066720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ый треугольник 24">
            <a:extLst>
              <a:ext uri="{FF2B5EF4-FFF2-40B4-BE49-F238E27FC236}">
                <a16:creationId xmlns:a16="http://schemas.microsoft.com/office/drawing/2014/main" id="{3F319292-884A-4E2D-8950-28883FDC7C26}"/>
              </a:ext>
            </a:extLst>
          </p:cNvPr>
          <p:cNvSpPr/>
          <p:nvPr/>
        </p:nvSpPr>
        <p:spPr>
          <a:xfrm>
            <a:off x="2929578" y="3219120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ый треугольник 25">
            <a:extLst>
              <a:ext uri="{FF2B5EF4-FFF2-40B4-BE49-F238E27FC236}">
                <a16:creationId xmlns:a16="http://schemas.microsoft.com/office/drawing/2014/main" id="{8E1E725E-0914-4CB0-8859-3D9669443B86}"/>
              </a:ext>
            </a:extLst>
          </p:cNvPr>
          <p:cNvSpPr/>
          <p:nvPr/>
        </p:nvSpPr>
        <p:spPr>
          <a:xfrm>
            <a:off x="3081978" y="3371520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ый треугольник 26">
            <a:extLst>
              <a:ext uri="{FF2B5EF4-FFF2-40B4-BE49-F238E27FC236}">
                <a16:creationId xmlns:a16="http://schemas.microsoft.com/office/drawing/2014/main" id="{63830199-17A6-4A6A-B4A6-C352E60BA525}"/>
              </a:ext>
            </a:extLst>
          </p:cNvPr>
          <p:cNvSpPr/>
          <p:nvPr/>
        </p:nvSpPr>
        <p:spPr>
          <a:xfrm>
            <a:off x="3234378" y="3523920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ый треугольник 27">
            <a:extLst>
              <a:ext uri="{FF2B5EF4-FFF2-40B4-BE49-F238E27FC236}">
                <a16:creationId xmlns:a16="http://schemas.microsoft.com/office/drawing/2014/main" id="{134EBD3D-3925-4F13-8207-9AB7DA5DBB6D}"/>
              </a:ext>
            </a:extLst>
          </p:cNvPr>
          <p:cNvSpPr/>
          <p:nvPr/>
        </p:nvSpPr>
        <p:spPr>
          <a:xfrm>
            <a:off x="3386778" y="3676320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ый треугольник 28">
            <a:extLst>
              <a:ext uri="{FF2B5EF4-FFF2-40B4-BE49-F238E27FC236}">
                <a16:creationId xmlns:a16="http://schemas.microsoft.com/office/drawing/2014/main" id="{4650B941-D414-4B5E-BBFE-FDFB85F0C285}"/>
              </a:ext>
            </a:extLst>
          </p:cNvPr>
          <p:cNvSpPr/>
          <p:nvPr/>
        </p:nvSpPr>
        <p:spPr>
          <a:xfrm>
            <a:off x="3539178" y="3828720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ый треугольник 29">
            <a:extLst>
              <a:ext uri="{FF2B5EF4-FFF2-40B4-BE49-F238E27FC236}">
                <a16:creationId xmlns:a16="http://schemas.microsoft.com/office/drawing/2014/main" id="{0F413DCA-92FA-4636-AB8F-DF2E9F010CB8}"/>
              </a:ext>
            </a:extLst>
          </p:cNvPr>
          <p:cNvSpPr/>
          <p:nvPr/>
        </p:nvSpPr>
        <p:spPr>
          <a:xfrm>
            <a:off x="3691578" y="3981120"/>
            <a:ext cx="318343" cy="28935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2" t="2519" r="2674" b="2758"/>
          <a:stretch/>
        </p:blipFill>
        <p:spPr bwMode="auto">
          <a:xfrm>
            <a:off x="7885354" y="1818043"/>
            <a:ext cx="4165223" cy="423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3"/>
          <p:cNvSpPr/>
          <p:nvPr/>
        </p:nvSpPr>
        <p:spPr>
          <a:xfrm>
            <a:off x="985873" y="2267333"/>
            <a:ext cx="6223405" cy="152880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ru-RU" sz="2400" dirty="0">
                <a:solidFill>
                  <a:srgbClr val="000000"/>
                </a:solidFill>
              </a:rPr>
              <a:t>Как правило, люди с аутизмом с удовольствием выполняют задачи, требующие внимания к мелочам и способны работать целенаправленно, не отвлекаясь и уделяя максимальное внимание деталям. 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8" name="Text 4"/>
          <p:cNvSpPr/>
          <p:nvPr/>
        </p:nvSpPr>
        <p:spPr>
          <a:xfrm>
            <a:off x="888365" y="5152284"/>
            <a:ext cx="7504986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spcAft>
                <a:spcPts val="800"/>
              </a:spcAft>
            </a:pPr>
            <a:r>
              <a:rPr lang="ru-RU" sz="2400" dirty="0">
                <a:solidFill>
                  <a:srgbClr val="000000"/>
                </a:solidFill>
              </a:rPr>
              <a:t>Часто люди с аутизмом очень добросовестны и серьёзно относятся к выполнению данных им задач, а также пунктуальны, честны и искренни. </a:t>
            </a:r>
          </a:p>
        </p:txBody>
      </p:sp>
      <p:sp>
        <p:nvSpPr>
          <p:cNvPr id="11" name="Прямоугольный треугольник 10"/>
          <p:cNvSpPr/>
          <p:nvPr/>
        </p:nvSpPr>
        <p:spPr>
          <a:xfrm>
            <a:off x="774948" y="1427934"/>
            <a:ext cx="210925" cy="22219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774948" y="4514318"/>
            <a:ext cx="210925" cy="22219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 0"/>
          <p:cNvSpPr/>
          <p:nvPr/>
        </p:nvSpPr>
        <p:spPr>
          <a:xfrm>
            <a:off x="595054" y="986985"/>
            <a:ext cx="9394548" cy="208882"/>
          </a:xfrm>
          <a:prstGeom prst="rect">
            <a:avLst/>
          </a:prstGeom>
          <a:solidFill>
            <a:srgbClr val="F7941D"/>
          </a:solidFill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ru-RU" sz="4800" b="1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endParaRPr lang="ru-RU" sz="4800" b="1" dirty="0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92A371-A53A-4B06-8529-91A715429439}"/>
              </a:ext>
            </a:extLst>
          </p:cNvPr>
          <p:cNvSpPr txBox="1"/>
          <p:nvPr/>
        </p:nvSpPr>
        <p:spPr>
          <a:xfrm>
            <a:off x="1593908" y="124260"/>
            <a:ext cx="839569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0000"/>
                </a:solidFill>
              </a:rPr>
              <a:t>Сильные стороны людей с РАС</a:t>
            </a:r>
            <a:endParaRPr lang="en-US" sz="4400" dirty="0"/>
          </a:p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5FBFCF-9BB5-4AC1-88D6-AA80EA6A74E5}"/>
              </a:ext>
            </a:extLst>
          </p:cNvPr>
          <p:cNvSpPr txBox="1"/>
          <p:nvPr/>
        </p:nvSpPr>
        <p:spPr>
          <a:xfrm>
            <a:off x="1028332" y="1309271"/>
            <a:ext cx="73650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i="1" dirty="0">
                <a:solidFill>
                  <a:srgbClr val="000000"/>
                </a:solidFill>
              </a:rPr>
              <a:t>Исключительная способность сосредотачиваться и отлично справляться с задачами, требующими многократного повторения. 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04749D-2846-44D5-9BFA-330EC3DE6CBE}"/>
              </a:ext>
            </a:extLst>
          </p:cNvPr>
          <p:cNvSpPr txBox="1"/>
          <p:nvPr/>
        </p:nvSpPr>
        <p:spPr>
          <a:xfrm>
            <a:off x="985873" y="4413343"/>
            <a:ext cx="6906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</a:rPr>
              <a:t>Надёжность, преданность компании, в которой они работают, и высокие показатели присутствия на рабочем месте.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635" y="538958"/>
            <a:ext cx="3348010" cy="334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0"/>
          <p:cNvSpPr/>
          <p:nvPr/>
        </p:nvSpPr>
        <p:spPr>
          <a:xfrm>
            <a:off x="702791" y="4162184"/>
            <a:ext cx="10517837" cy="238900"/>
          </a:xfrm>
          <a:prstGeom prst="rect">
            <a:avLst/>
          </a:prstGeom>
          <a:solidFill>
            <a:srgbClr val="F7941D"/>
          </a:solidFill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ru-RU" sz="3600" b="1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endParaRPr lang="ru-RU" sz="3600" b="1" dirty="0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7088FF-93EC-42F9-B785-8173179814D7}"/>
              </a:ext>
            </a:extLst>
          </p:cNvPr>
          <p:cNvSpPr txBox="1"/>
          <p:nvPr/>
        </p:nvSpPr>
        <p:spPr>
          <a:xfrm>
            <a:off x="5318620" y="352338"/>
            <a:ext cx="66608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</a:rPr>
              <a:t>Глубокие фактические знания в необходимой области, обладание профильными техническими навыками и соответствующими интересами. </a:t>
            </a:r>
          </a:p>
        </p:txBody>
      </p:sp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id="{7B15F794-DCE3-44D2-9F89-4C0B74B01CF6}"/>
              </a:ext>
            </a:extLst>
          </p:cNvPr>
          <p:cNvSpPr/>
          <p:nvPr/>
        </p:nvSpPr>
        <p:spPr>
          <a:xfrm>
            <a:off x="5107695" y="463433"/>
            <a:ext cx="210925" cy="22219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8C93907-A10D-4809-8493-6EC202D9313A}"/>
              </a:ext>
            </a:extLst>
          </p:cNvPr>
          <p:cNvSpPr txBox="1"/>
          <p:nvPr/>
        </p:nvSpPr>
        <p:spPr>
          <a:xfrm>
            <a:off x="4924339" y="1278248"/>
            <a:ext cx="70551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</a:rPr>
              <a:t>Люди с РАС способны и дальше развивать навыки в профильной области. Они обладают выдающимися способностями в навыках систематизации, в понимании систем и схем, основанных на ясных правилах.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C53E91-319A-47AC-852D-13DF5D31EE62}"/>
              </a:ext>
            </a:extLst>
          </p:cNvPr>
          <p:cNvSpPr txBox="1"/>
          <p:nvPr/>
        </p:nvSpPr>
        <p:spPr>
          <a:xfrm>
            <a:off x="788565" y="4563611"/>
            <a:ext cx="6761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</a:rPr>
              <a:t>Отличная память и умение протоколировать.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B5BC5D-C792-4971-AE51-409CCEE12FDC}"/>
              </a:ext>
            </a:extLst>
          </p:cNvPr>
          <p:cNvSpPr txBox="1"/>
          <p:nvPr/>
        </p:nvSpPr>
        <p:spPr>
          <a:xfrm>
            <a:off x="788565" y="5118087"/>
            <a:ext cx="83051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</a:rPr>
              <a:t>У людей с аутизмом, как правило, очень хорошая память и развитая способность протоколировать. </a:t>
            </a:r>
          </a:p>
          <a:p>
            <a:endParaRPr lang="ru-RU" dirty="0"/>
          </a:p>
        </p:txBody>
      </p:sp>
      <p:sp>
        <p:nvSpPr>
          <p:cNvPr id="13" name="Прямоугольный треугольник 12">
            <a:extLst>
              <a:ext uri="{FF2B5EF4-FFF2-40B4-BE49-F238E27FC236}">
                <a16:creationId xmlns:a16="http://schemas.microsoft.com/office/drawing/2014/main" id="{F78201DA-2866-4D9D-99EE-5E1AB2422E70}"/>
              </a:ext>
            </a:extLst>
          </p:cNvPr>
          <p:cNvSpPr/>
          <p:nvPr/>
        </p:nvSpPr>
        <p:spPr>
          <a:xfrm>
            <a:off x="702791" y="4744073"/>
            <a:ext cx="210925" cy="22219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1"/>
          <p:cNvSpPr/>
          <p:nvPr/>
        </p:nvSpPr>
        <p:spPr>
          <a:xfrm>
            <a:off x="6899153" y="1597966"/>
            <a:ext cx="4945727" cy="156079"/>
          </a:xfrm>
          <a:prstGeom prst="rect">
            <a:avLst/>
          </a:prstGeom>
          <a:solidFill>
            <a:srgbClr val="F7941D"/>
          </a:solidFill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ru-RU" sz="3600" b="1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endParaRPr lang="ru-RU" sz="3600" b="1" dirty="0">
              <a:solidFill>
                <a:srgbClr val="000000"/>
              </a:solidFill>
            </a:endParaRPr>
          </a:p>
        </p:txBody>
      </p:sp>
      <p:sp>
        <p:nvSpPr>
          <p:cNvPr id="6" name="Text 2"/>
          <p:cNvSpPr/>
          <p:nvPr/>
        </p:nvSpPr>
        <p:spPr>
          <a:xfrm>
            <a:off x="7105021" y="2486244"/>
            <a:ext cx="5818909" cy="26818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00000"/>
              </a:solidFill>
            </a:endParaRPr>
          </a:p>
          <a:p>
            <a:pPr marL="285750" indent="-285750" algn="l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6989955" y="2628451"/>
            <a:ext cx="5073411" cy="2253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2000"/>
              </a:lnSpc>
              <a:buNone/>
            </a:pPr>
            <a:endParaRPr lang="en-US" sz="14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t="13793" b="19543"/>
          <a:stretch/>
        </p:blipFill>
        <p:spPr>
          <a:xfrm>
            <a:off x="274888" y="2320402"/>
            <a:ext cx="5675548" cy="3474537"/>
          </a:xfrm>
          <a:prstGeom prst="rect">
            <a:avLst/>
          </a:prstGeom>
        </p:spPr>
      </p:pic>
      <p:sp>
        <p:nvSpPr>
          <p:cNvPr id="11" name="Прямоугольный треугольник 10"/>
          <p:cNvSpPr/>
          <p:nvPr/>
        </p:nvSpPr>
        <p:spPr>
          <a:xfrm>
            <a:off x="169425" y="240486"/>
            <a:ext cx="210925" cy="22219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/>
          <p:cNvSpPr/>
          <p:nvPr/>
        </p:nvSpPr>
        <p:spPr>
          <a:xfrm>
            <a:off x="6096275" y="2002815"/>
            <a:ext cx="210925" cy="22219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ый треугольник 14"/>
          <p:cNvSpPr/>
          <p:nvPr/>
        </p:nvSpPr>
        <p:spPr>
          <a:xfrm>
            <a:off x="6096275" y="4660203"/>
            <a:ext cx="210925" cy="22219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D56BA2-290D-4FD6-BEFC-FE407CEF482B}"/>
              </a:ext>
            </a:extLst>
          </p:cNvPr>
          <p:cNvSpPr txBox="1"/>
          <p:nvPr/>
        </p:nvSpPr>
        <p:spPr>
          <a:xfrm>
            <a:off x="293616" y="151002"/>
            <a:ext cx="6605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</a:rPr>
              <a:t>Способность находить оптимальные решения для поставленных задач.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E7BEAE-00D0-47C1-870C-43C54500203B}"/>
              </a:ext>
            </a:extLst>
          </p:cNvPr>
          <p:cNvSpPr txBox="1"/>
          <p:nvPr/>
        </p:nvSpPr>
        <p:spPr>
          <a:xfrm>
            <a:off x="274888" y="781791"/>
            <a:ext cx="638402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</a:rPr>
              <a:t>Им часто нравится находить лучшие решения для поставленных задач, и они могут предложить ряд новых идей и подходов к выполнению своей работы. 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3E119B-A576-41DE-821E-BB56CA31B9A3}"/>
              </a:ext>
            </a:extLst>
          </p:cNvPr>
          <p:cNvSpPr txBox="1"/>
          <p:nvPr/>
        </p:nvSpPr>
        <p:spPr>
          <a:xfrm>
            <a:off x="6387821" y="1901840"/>
            <a:ext cx="5943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</a:rPr>
              <a:t>Склонность оставаться на одной и той же должности.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E3341C-676D-4281-B41B-9F5712DC7B34}"/>
              </a:ext>
            </a:extLst>
          </p:cNvPr>
          <p:cNvSpPr txBox="1"/>
          <p:nvPr/>
        </p:nvSpPr>
        <p:spPr>
          <a:xfrm>
            <a:off x="6241566" y="2554678"/>
            <a:ext cx="58218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</a:rPr>
              <a:t>Люди с аутизмом любят придерживаться однажды заведённого порядка и нередко, устроившись на работу, остаются на одной и той же должности дольше остальных сотрудников. </a:t>
            </a:r>
          </a:p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AF3446-78BF-48E8-9BA0-6477C773E52E}"/>
              </a:ext>
            </a:extLst>
          </p:cNvPr>
          <p:cNvSpPr txBox="1"/>
          <p:nvPr/>
        </p:nvSpPr>
        <p:spPr>
          <a:xfrm>
            <a:off x="6453036" y="4641865"/>
            <a:ext cx="3793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</a:rPr>
              <a:t>Находчивость.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C67004-29BE-4221-A0C7-29E197133C88}"/>
              </a:ext>
            </a:extLst>
          </p:cNvPr>
          <p:cNvSpPr txBox="1"/>
          <p:nvPr/>
        </p:nvSpPr>
        <p:spPr>
          <a:xfrm>
            <a:off x="6096275" y="5058111"/>
            <a:ext cx="59670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</a:rPr>
              <a:t>Многим людям с аутизмом доводилось сталкиваться с неожиданными трудностями и искать пути их преодоления, что способствует развитию находчивости.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942" y="1949057"/>
            <a:ext cx="3748262" cy="374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ый треугольник 9"/>
          <p:cNvSpPr/>
          <p:nvPr/>
        </p:nvSpPr>
        <p:spPr>
          <a:xfrm>
            <a:off x="203757" y="4094239"/>
            <a:ext cx="2769748" cy="2605663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ый треугольник 10"/>
          <p:cNvSpPr/>
          <p:nvPr/>
        </p:nvSpPr>
        <p:spPr>
          <a:xfrm>
            <a:off x="462490" y="3879093"/>
            <a:ext cx="2769748" cy="2605663"/>
          </a:xfrm>
          <a:prstGeom prst="rtTriangl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 1"/>
          <p:cNvSpPr/>
          <p:nvPr/>
        </p:nvSpPr>
        <p:spPr>
          <a:xfrm>
            <a:off x="478902" y="638592"/>
            <a:ext cx="11502302" cy="177139"/>
          </a:xfrm>
          <a:prstGeom prst="rect">
            <a:avLst/>
          </a:prstGeom>
          <a:solidFill>
            <a:srgbClr val="F7941D"/>
          </a:solidFill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ru-RU" sz="3600" b="1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endParaRPr lang="ru-RU" sz="3600" b="1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endParaRPr lang="ru-RU" sz="2400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r>
              <a:rPr lang="ru-RU" sz="2400" dirty="0">
                <a:solidFill>
                  <a:srgbClr val="000000"/>
                </a:solidFill>
              </a:rPr>
              <a:t>Людям с аутизмом могут очень хорошо подойти должности, которые часто не подходят многим обычным людям. Например, должности, подразумевающие выполнение однообразной работы: 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6130A7-703D-4B9F-8BE1-B356BC55FBE3}"/>
              </a:ext>
            </a:extLst>
          </p:cNvPr>
          <p:cNvSpPr txBox="1"/>
          <p:nvPr/>
        </p:nvSpPr>
        <p:spPr>
          <a:xfrm>
            <a:off x="595618" y="2374084"/>
            <a:ext cx="35065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0" dirty="0">
                <a:solidFill>
                  <a:srgbClr val="161616"/>
                </a:solidFill>
                <a:effectLst/>
                <a:latin typeface="Libre Franklin" panose="020B0604020202020204" pitchFamily="2" charset="0"/>
              </a:rPr>
              <a:t>Тестировщик ПО</a:t>
            </a:r>
            <a:endParaRPr lang="ru-RU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1B822D-6F37-44A6-94CC-BF33C3477E36}"/>
              </a:ext>
            </a:extLst>
          </p:cNvPr>
          <p:cNvSpPr txBox="1"/>
          <p:nvPr/>
        </p:nvSpPr>
        <p:spPr>
          <a:xfrm>
            <a:off x="985756" y="3246232"/>
            <a:ext cx="72471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161616"/>
                </a:solidFill>
              </a:rPr>
              <a:t>Программист: разработка приложений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9DD722-D102-4F41-8477-6A8CBEDCCD2F}"/>
              </a:ext>
            </a:extLst>
          </p:cNvPr>
          <p:cNvSpPr txBox="1"/>
          <p:nvPr/>
        </p:nvSpPr>
        <p:spPr>
          <a:xfrm>
            <a:off x="1954635" y="4152550"/>
            <a:ext cx="47594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161616"/>
                </a:solidFill>
              </a:rPr>
              <a:t>Графический дизайнер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B12DDC-F9DC-4D48-9CA9-99E7A32CD353}"/>
              </a:ext>
            </a:extLst>
          </p:cNvPr>
          <p:cNvSpPr txBox="1"/>
          <p:nvPr/>
        </p:nvSpPr>
        <p:spPr>
          <a:xfrm>
            <a:off x="4064494" y="5026265"/>
            <a:ext cx="40630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161616"/>
                </a:solidFill>
              </a:rPr>
              <a:t>Архивариус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982BCA-3299-4BC9-BF86-92199B34BB10}"/>
              </a:ext>
            </a:extLst>
          </p:cNvPr>
          <p:cNvSpPr txBox="1"/>
          <p:nvPr/>
        </p:nvSpPr>
        <p:spPr>
          <a:xfrm>
            <a:off x="5966319" y="5783597"/>
            <a:ext cx="2908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161616"/>
                </a:solidFill>
              </a:rPr>
              <a:t>Картограф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612BC5-A4FF-4218-A08E-219A8D15785A}"/>
              </a:ext>
            </a:extLst>
          </p:cNvPr>
          <p:cNvSpPr txBox="1"/>
          <p:nvPr/>
        </p:nvSpPr>
        <p:spPr>
          <a:xfrm>
            <a:off x="9189911" y="5989159"/>
            <a:ext cx="2317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161616"/>
                </a:solidFill>
              </a:rPr>
              <a:t>…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436" y="2329962"/>
            <a:ext cx="5285744" cy="5285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ый треугольник 6"/>
          <p:cNvSpPr/>
          <p:nvPr/>
        </p:nvSpPr>
        <p:spPr>
          <a:xfrm>
            <a:off x="203757" y="4094239"/>
            <a:ext cx="2769748" cy="2605663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ый треугольник 7"/>
          <p:cNvSpPr/>
          <p:nvPr/>
        </p:nvSpPr>
        <p:spPr>
          <a:xfrm>
            <a:off x="462490" y="3879093"/>
            <a:ext cx="2769748" cy="2605663"/>
          </a:xfrm>
          <a:prstGeom prst="rtTriangl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 0"/>
          <p:cNvSpPr/>
          <p:nvPr/>
        </p:nvSpPr>
        <p:spPr>
          <a:xfrm>
            <a:off x="448653" y="367918"/>
            <a:ext cx="10141527" cy="187560"/>
          </a:xfrm>
          <a:prstGeom prst="rect">
            <a:avLst/>
          </a:prstGeom>
          <a:solidFill>
            <a:srgbClr val="F7941D"/>
          </a:solidFill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ru-RU" sz="3600" b="1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endParaRPr lang="ru-RU" sz="3600" b="1" dirty="0">
              <a:solidFill>
                <a:srgbClr val="00000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531781" y="1371445"/>
            <a:ext cx="9975273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685603" y="555478"/>
            <a:ext cx="9904577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sz="2800" b="1" dirty="0">
                <a:solidFill>
                  <a:srgbClr val="000000"/>
                </a:solidFill>
              </a:rPr>
              <a:t>Идеальные условия обучения включают:</a:t>
            </a:r>
            <a:endParaRPr lang="en-US" sz="2800" b="1" dirty="0">
              <a:solidFill>
                <a:srgbClr val="00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05F6BB-AF1C-4B55-8758-76E29B654861}"/>
              </a:ext>
            </a:extLst>
          </p:cNvPr>
          <p:cNvSpPr txBox="1"/>
          <p:nvPr/>
        </p:nvSpPr>
        <p:spPr>
          <a:xfrm>
            <a:off x="788565" y="1486503"/>
            <a:ext cx="6820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Inter"/>
              </a:rPr>
              <a:t>Чёткие технические задания с подробными инструкциями</a:t>
            </a:r>
          </a:p>
          <a:p>
            <a:endParaRPr lang="ru-RU" dirty="0"/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id="{C7C85FA1-67D1-4E9E-A431-1D655B5CACF7}"/>
              </a:ext>
            </a:extLst>
          </p:cNvPr>
          <p:cNvSpPr/>
          <p:nvPr/>
        </p:nvSpPr>
        <p:spPr>
          <a:xfrm>
            <a:off x="685603" y="1574947"/>
            <a:ext cx="210925" cy="22219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ый треугольник 9">
            <a:extLst>
              <a:ext uri="{FF2B5EF4-FFF2-40B4-BE49-F238E27FC236}">
                <a16:creationId xmlns:a16="http://schemas.microsoft.com/office/drawing/2014/main" id="{7279B540-F1B1-48D5-99B9-DF0749E2FCFB}"/>
              </a:ext>
            </a:extLst>
          </p:cNvPr>
          <p:cNvSpPr/>
          <p:nvPr/>
        </p:nvSpPr>
        <p:spPr>
          <a:xfrm>
            <a:off x="683102" y="1970473"/>
            <a:ext cx="210925" cy="22219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5B998E-09B7-48EE-860F-D0688000833D}"/>
              </a:ext>
            </a:extLst>
          </p:cNvPr>
          <p:cNvSpPr txBox="1"/>
          <p:nvPr/>
        </p:nvSpPr>
        <p:spPr>
          <a:xfrm>
            <a:off x="896528" y="1894120"/>
            <a:ext cx="69052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Inter"/>
              </a:rPr>
              <a:t>Предсказуемый график и структурированный рабочий процесс</a:t>
            </a:r>
          </a:p>
          <a:p>
            <a:endParaRPr lang="ru-RU" dirty="0"/>
          </a:p>
        </p:txBody>
      </p:sp>
      <p:sp>
        <p:nvSpPr>
          <p:cNvPr id="12" name="Прямоугольный треугольник 11">
            <a:extLst>
              <a:ext uri="{FF2B5EF4-FFF2-40B4-BE49-F238E27FC236}">
                <a16:creationId xmlns:a16="http://schemas.microsoft.com/office/drawing/2014/main" id="{110E43C7-6C89-4205-A8EE-5E70D498047B}"/>
              </a:ext>
            </a:extLst>
          </p:cNvPr>
          <p:cNvSpPr/>
          <p:nvPr/>
        </p:nvSpPr>
        <p:spPr>
          <a:xfrm>
            <a:off x="685603" y="2355363"/>
            <a:ext cx="210925" cy="22219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51DB84B-C4F4-4C0D-A38D-4040F097D808}"/>
              </a:ext>
            </a:extLst>
          </p:cNvPr>
          <p:cNvSpPr txBox="1"/>
          <p:nvPr/>
        </p:nvSpPr>
        <p:spPr>
          <a:xfrm>
            <a:off x="973123" y="2355363"/>
            <a:ext cx="8019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Inter"/>
              </a:rPr>
              <a:t>Возможность работать в тихом пространстве</a:t>
            </a:r>
            <a:endParaRPr lang="ru-RU" dirty="0"/>
          </a:p>
        </p:txBody>
      </p:sp>
      <p:sp>
        <p:nvSpPr>
          <p:cNvPr id="14" name="Прямоугольный треугольник 13">
            <a:extLst>
              <a:ext uri="{FF2B5EF4-FFF2-40B4-BE49-F238E27FC236}">
                <a16:creationId xmlns:a16="http://schemas.microsoft.com/office/drawing/2014/main" id="{CC6740BA-A85A-4C36-83C9-8DBD4FDAA51F}"/>
              </a:ext>
            </a:extLst>
          </p:cNvPr>
          <p:cNvSpPr/>
          <p:nvPr/>
        </p:nvSpPr>
        <p:spPr>
          <a:xfrm>
            <a:off x="685603" y="2735101"/>
            <a:ext cx="210925" cy="22219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CD5D16-A150-4BE2-B793-42BABDFBE4F0}"/>
              </a:ext>
            </a:extLst>
          </p:cNvPr>
          <p:cNvSpPr txBox="1"/>
          <p:nvPr/>
        </p:nvSpPr>
        <p:spPr>
          <a:xfrm>
            <a:off x="973123" y="2711268"/>
            <a:ext cx="6042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Inter"/>
              </a:rPr>
              <a:t>Понимающий куратор, готовый к прямой и конкретной коммуникации</a:t>
            </a:r>
            <a:endParaRPr lang="ru-RU" dirty="0"/>
          </a:p>
        </p:txBody>
      </p:sp>
      <p:sp>
        <p:nvSpPr>
          <p:cNvPr id="16" name="Прямоугольный треугольник 15">
            <a:extLst>
              <a:ext uri="{FF2B5EF4-FFF2-40B4-BE49-F238E27FC236}">
                <a16:creationId xmlns:a16="http://schemas.microsoft.com/office/drawing/2014/main" id="{4AB8CCD4-CE23-48FB-AECC-67214C775CD8}"/>
              </a:ext>
            </a:extLst>
          </p:cNvPr>
          <p:cNvSpPr/>
          <p:nvPr/>
        </p:nvSpPr>
        <p:spPr>
          <a:xfrm>
            <a:off x="1022667" y="3442619"/>
            <a:ext cx="210925" cy="22219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475D12-B4BD-463A-A2B9-41D9D03F714C}"/>
              </a:ext>
            </a:extLst>
          </p:cNvPr>
          <p:cNvSpPr txBox="1"/>
          <p:nvPr/>
        </p:nvSpPr>
        <p:spPr>
          <a:xfrm>
            <a:off x="1288889" y="3429000"/>
            <a:ext cx="38866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Inter"/>
              </a:rPr>
              <a:t>Фокус на результатах работы, а не на социальных взаимодействиях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074977" y="246682"/>
            <a:ext cx="5812649" cy="154970"/>
          </a:xfrm>
          <a:prstGeom prst="rect">
            <a:avLst/>
          </a:prstGeom>
          <a:solidFill>
            <a:srgbClr val="F7941D"/>
          </a:solidFill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ru-RU" sz="4000" b="1" dirty="0">
              <a:solidFill>
                <a:srgbClr val="000000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299021" y="1531095"/>
            <a:ext cx="3472700" cy="93102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ru-RU" b="1" i="0" dirty="0">
                <a:solidFill>
                  <a:srgbClr val="000000"/>
                </a:solidFill>
                <a:effectLst/>
                <a:latin typeface="Inter"/>
              </a:rPr>
              <a:t>Раннее выявление сильных сторон и интересов.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4221993" y="1467037"/>
            <a:ext cx="3593119" cy="192855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ru-RU" b="1" i="0" dirty="0">
                <a:solidFill>
                  <a:srgbClr val="000000"/>
                </a:solidFill>
                <a:effectLst/>
                <a:latin typeface="Inter"/>
              </a:rPr>
              <a:t>Профессиональная диагностика</a:t>
            </a:r>
            <a:r>
              <a:rPr lang="ru-RU" b="0" i="0" dirty="0">
                <a:solidFill>
                  <a:srgbClr val="000000"/>
                </a:solidFill>
                <a:effectLst/>
                <a:latin typeface="Inter"/>
              </a:rPr>
              <a:t> 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8145741" y="1396536"/>
            <a:ext cx="3864125" cy="14297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ru-RU" b="1" i="0" dirty="0">
                <a:solidFill>
                  <a:srgbClr val="000000"/>
                </a:solidFill>
                <a:effectLst/>
                <a:latin typeface="Inter"/>
              </a:rPr>
              <a:t>Пробные стажировки и 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Inter"/>
              </a:rPr>
              <a:t>волонтёрство</a:t>
            </a:r>
            <a:endParaRPr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70633" y="2111430"/>
            <a:ext cx="119641" cy="2361323"/>
          </a:xfrm>
          <a:prstGeom prst="rect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930383" y="1396535"/>
            <a:ext cx="119641" cy="2361323"/>
          </a:xfrm>
          <a:prstGeom prst="rect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735" y="2577196"/>
            <a:ext cx="4987265" cy="4987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ый треугольник 11"/>
          <p:cNvSpPr/>
          <p:nvPr/>
        </p:nvSpPr>
        <p:spPr>
          <a:xfrm>
            <a:off x="203757" y="4094239"/>
            <a:ext cx="2769748" cy="2605663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ый треугольник 12"/>
          <p:cNvSpPr/>
          <p:nvPr/>
        </p:nvSpPr>
        <p:spPr>
          <a:xfrm>
            <a:off x="462490" y="3879093"/>
            <a:ext cx="2769748" cy="2605663"/>
          </a:xfrm>
          <a:prstGeom prst="rtTriangl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AF8484-A5E9-44C5-AE6A-559FFBE21DEB}"/>
              </a:ext>
            </a:extLst>
          </p:cNvPr>
          <p:cNvSpPr txBox="1"/>
          <p:nvPr/>
        </p:nvSpPr>
        <p:spPr>
          <a:xfrm>
            <a:off x="2140508" y="616917"/>
            <a:ext cx="113492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0" dirty="0">
                <a:solidFill>
                  <a:srgbClr val="000000"/>
                </a:solidFill>
                <a:effectLst/>
                <a:latin typeface="Inter"/>
              </a:rPr>
              <a:t>Как помочь человеку с РАС найти «свое»:</a:t>
            </a:r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AD4CD4-DC76-4399-8205-D4D238EF9486}"/>
              </a:ext>
            </a:extLst>
          </p:cNvPr>
          <p:cNvSpPr txBox="1"/>
          <p:nvPr/>
        </p:nvSpPr>
        <p:spPr>
          <a:xfrm>
            <a:off x="881763" y="3776363"/>
            <a:ext cx="3340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Inter"/>
              </a:rPr>
              <a:t>Подготовка к рабочей среде</a:t>
            </a:r>
            <a:r>
              <a:rPr lang="ru-RU" b="0" i="0" dirty="0">
                <a:solidFill>
                  <a:srgbClr val="000000"/>
                </a:solidFill>
                <a:effectLst/>
                <a:latin typeface="Inter"/>
              </a:rPr>
              <a:t> 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F12745-2467-41DA-8443-CA5EC9418101}"/>
              </a:ext>
            </a:extLst>
          </p:cNvPr>
          <p:cNvSpPr txBox="1"/>
          <p:nvPr/>
        </p:nvSpPr>
        <p:spPr>
          <a:xfrm>
            <a:off x="4238282" y="4472753"/>
            <a:ext cx="3972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Inter"/>
              </a:rPr>
              <a:t>Сопровождаемое трудоустройство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ECECEC"/>
              </a:clrFrom>
              <a:clrTo>
                <a:srgbClr val="ECECE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022"/>
          <a:stretch/>
        </p:blipFill>
        <p:spPr bwMode="auto">
          <a:xfrm>
            <a:off x="5385952" y="2130246"/>
            <a:ext cx="6343558" cy="317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1"/>
          <p:cNvSpPr/>
          <p:nvPr/>
        </p:nvSpPr>
        <p:spPr>
          <a:xfrm>
            <a:off x="480894" y="427534"/>
            <a:ext cx="7801459" cy="196719"/>
          </a:xfrm>
          <a:prstGeom prst="rect">
            <a:avLst/>
          </a:prstGeom>
          <a:solidFill>
            <a:srgbClr val="F7941D"/>
          </a:solidFill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ru-RU" sz="4000" b="1" dirty="0">
              <a:solidFill>
                <a:srgbClr val="000000"/>
              </a:solidFill>
            </a:endParaRPr>
          </a:p>
          <a:p>
            <a:pPr marL="0" indent="0" algn="l">
              <a:buNone/>
            </a:pPr>
            <a:endParaRPr lang="ru-RU" sz="4000" b="1" dirty="0">
              <a:solidFill>
                <a:srgbClr val="000000"/>
              </a:solidFill>
            </a:endParaRPr>
          </a:p>
        </p:txBody>
      </p:sp>
      <p:sp>
        <p:nvSpPr>
          <p:cNvPr id="6" name="Text 2"/>
          <p:cNvSpPr/>
          <p:nvPr/>
        </p:nvSpPr>
        <p:spPr>
          <a:xfrm>
            <a:off x="540715" y="1448602"/>
            <a:ext cx="11320847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ru-RU" i="1" dirty="0">
                <a:solidFill>
                  <a:srgbClr val="000000"/>
                </a:solidFill>
              </a:rPr>
              <a:t>Индивидуальное планирование для каждого участника программы</a:t>
            </a:r>
            <a:endParaRPr lang="en-US" i="1" dirty="0">
              <a:solidFill>
                <a:srgbClr val="000000"/>
              </a:solidFill>
            </a:endParaRPr>
          </a:p>
        </p:txBody>
      </p:sp>
      <p:sp>
        <p:nvSpPr>
          <p:cNvPr id="7" name="Text 3"/>
          <p:cNvSpPr/>
          <p:nvPr/>
        </p:nvSpPr>
        <p:spPr>
          <a:xfrm>
            <a:off x="634719" y="2272951"/>
            <a:ext cx="11129851" cy="68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ru-RU" i="1" dirty="0">
                <a:solidFill>
                  <a:srgbClr val="000000"/>
                </a:solidFill>
              </a:rPr>
              <a:t>Обучение на рабочем месте</a:t>
            </a:r>
            <a:endParaRPr lang="en-US" i="1" dirty="0">
              <a:solidFill>
                <a:srgbClr val="000000"/>
              </a:solidFill>
            </a:endParaRPr>
          </a:p>
        </p:txBody>
      </p:sp>
      <p:sp>
        <p:nvSpPr>
          <p:cNvPr id="10" name="Прямоугольный треугольник 9"/>
          <p:cNvSpPr/>
          <p:nvPr/>
        </p:nvSpPr>
        <p:spPr>
          <a:xfrm>
            <a:off x="203757" y="4094239"/>
            <a:ext cx="2769748" cy="2605663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ый треугольник 10"/>
          <p:cNvSpPr/>
          <p:nvPr/>
        </p:nvSpPr>
        <p:spPr>
          <a:xfrm>
            <a:off x="462490" y="3879093"/>
            <a:ext cx="2769748" cy="2605663"/>
          </a:xfrm>
          <a:prstGeom prst="rtTriangl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D2161B-18AE-44C3-BE5B-FD63E827D8B8}"/>
              </a:ext>
            </a:extLst>
          </p:cNvPr>
          <p:cNvSpPr txBox="1"/>
          <p:nvPr/>
        </p:nvSpPr>
        <p:spPr>
          <a:xfrm>
            <a:off x="480894" y="624253"/>
            <a:ext cx="10519873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000000"/>
                </a:solidFill>
              </a:rPr>
              <a:t>Сопровождаемое т</a:t>
            </a:r>
            <a:r>
              <a:rPr lang="en-US" sz="4400" b="1" dirty="0">
                <a:solidFill>
                  <a:srgbClr val="000000"/>
                </a:solidFill>
              </a:rPr>
              <a:t>рудоустройство</a:t>
            </a:r>
            <a:r>
              <a:rPr lang="ru-RU" sz="4400" b="1" dirty="0">
                <a:solidFill>
                  <a:srgbClr val="000000"/>
                </a:solidFill>
              </a:rPr>
              <a:t> - это:</a:t>
            </a:r>
            <a:endParaRPr lang="en-US" sz="4400" b="1" dirty="0">
              <a:solidFill>
                <a:srgbClr val="000000"/>
              </a:solidFill>
            </a:endParaRPr>
          </a:p>
          <a:p>
            <a:endParaRPr lang="ru-RU" dirty="0"/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id="{40DBDB94-2514-4363-A69C-1310D85C42DF}"/>
              </a:ext>
            </a:extLst>
          </p:cNvPr>
          <p:cNvSpPr/>
          <p:nvPr/>
        </p:nvSpPr>
        <p:spPr>
          <a:xfrm>
            <a:off x="345521" y="1645222"/>
            <a:ext cx="210925" cy="22219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ый треугольник 11">
            <a:extLst>
              <a:ext uri="{FF2B5EF4-FFF2-40B4-BE49-F238E27FC236}">
                <a16:creationId xmlns:a16="http://schemas.microsoft.com/office/drawing/2014/main" id="{C907865F-2B5F-41B0-8931-67D0D5C2FDA5}"/>
              </a:ext>
            </a:extLst>
          </p:cNvPr>
          <p:cNvSpPr/>
          <p:nvPr/>
        </p:nvSpPr>
        <p:spPr>
          <a:xfrm>
            <a:off x="345520" y="2502678"/>
            <a:ext cx="210925" cy="22219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A11A84-3A63-4059-9BE3-B03B21E35377}"/>
              </a:ext>
            </a:extLst>
          </p:cNvPr>
          <p:cNvSpPr txBox="1"/>
          <p:nvPr/>
        </p:nvSpPr>
        <p:spPr>
          <a:xfrm>
            <a:off x="746620" y="3120705"/>
            <a:ext cx="2769748" cy="378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rgbClr val="000000"/>
                </a:solidFill>
              </a:rPr>
              <a:t>Интеграция</a:t>
            </a:r>
          </a:p>
        </p:txBody>
      </p:sp>
      <p:sp>
        <p:nvSpPr>
          <p:cNvPr id="13" name="Прямоугольный треугольник 12">
            <a:extLst>
              <a:ext uri="{FF2B5EF4-FFF2-40B4-BE49-F238E27FC236}">
                <a16:creationId xmlns:a16="http://schemas.microsoft.com/office/drawing/2014/main" id="{74234F83-C2C9-4A49-A129-674607AE60B7}"/>
              </a:ext>
            </a:extLst>
          </p:cNvPr>
          <p:cNvSpPr/>
          <p:nvPr/>
        </p:nvSpPr>
        <p:spPr>
          <a:xfrm>
            <a:off x="345521" y="3132071"/>
            <a:ext cx="210925" cy="22219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ый треугольник 13">
            <a:extLst>
              <a:ext uri="{FF2B5EF4-FFF2-40B4-BE49-F238E27FC236}">
                <a16:creationId xmlns:a16="http://schemas.microsoft.com/office/drawing/2014/main" id="{9275C14B-BAD0-41C1-B836-F0550A12EE71}"/>
              </a:ext>
            </a:extLst>
          </p:cNvPr>
          <p:cNvSpPr/>
          <p:nvPr/>
        </p:nvSpPr>
        <p:spPr>
          <a:xfrm>
            <a:off x="858648" y="3802259"/>
            <a:ext cx="210925" cy="222190"/>
          </a:xfrm>
          <a:prstGeom prst="rtTriangle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1F6AE8-5810-4986-8B9E-8BC4A0CD3523}"/>
              </a:ext>
            </a:extLst>
          </p:cNvPr>
          <p:cNvSpPr txBox="1"/>
          <p:nvPr/>
        </p:nvSpPr>
        <p:spPr>
          <a:xfrm>
            <a:off x="1249960" y="3663947"/>
            <a:ext cx="4278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rgbClr val="000000"/>
                </a:solidFill>
              </a:rPr>
              <a:t>Помощь и сопровождение на рабочем месте в течение продолжительного времени.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482</Words>
  <Application>Microsoft Office PowerPoint</Application>
  <PresentationFormat>Широкоэкранный</PresentationFormat>
  <Paragraphs>64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Inter</vt:lpstr>
      <vt:lpstr>Libre Franklin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Шарабарина Христина Александровна</cp:lastModifiedBy>
  <cp:revision>34</cp:revision>
  <dcterms:created xsi:type="dcterms:W3CDTF">2025-10-22T07:43:25Z</dcterms:created>
  <dcterms:modified xsi:type="dcterms:W3CDTF">2026-04-13T07:31:56Z</dcterms:modified>
</cp:coreProperties>
</file>